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1"/>
  </p:notesMasterIdLst>
  <p:sldIdLst>
    <p:sldId id="261" r:id="rId2"/>
    <p:sldId id="263" r:id="rId3"/>
    <p:sldId id="264" r:id="rId4"/>
    <p:sldId id="262" r:id="rId5"/>
    <p:sldId id="256" r:id="rId6"/>
    <p:sldId id="258" r:id="rId7"/>
    <p:sldId id="257" r:id="rId8"/>
    <p:sldId id="260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096" y="-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3492A-599E-014B-993B-4CEB30D5FCA7}" type="datetimeFigureOut">
              <a:rPr lang="en-US" smtClean="0"/>
              <a:pPr/>
              <a:t>12/15/12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69CCA-C197-B042-A631-929F0C0EE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9CCA-C197-B042-A631-929F0C0EEFB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E2F5-B255-2B4B-8F90-144C3B80C1FF}" type="datetimeFigureOut">
              <a:rPr lang="en-US" smtClean="0"/>
              <a:pPr/>
              <a:t>12/15/12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EF5B88-946F-FC45-B923-F76BC4389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E2F5-B255-2B4B-8F90-144C3B80C1FF}" type="datetimeFigureOut">
              <a:rPr lang="en-US" smtClean="0"/>
              <a:pPr/>
              <a:t>12/15/12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5B88-946F-FC45-B923-F76BC4389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E2F5-B255-2B4B-8F90-144C3B80C1FF}" type="datetimeFigureOut">
              <a:rPr lang="en-US" smtClean="0"/>
              <a:pPr/>
              <a:t>12/15/12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5B88-946F-FC45-B923-F76BC4389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8CE2F5-B255-2B4B-8F90-144C3B80C1FF}" type="datetimeFigureOut">
              <a:rPr lang="en-US" smtClean="0"/>
              <a:pPr/>
              <a:t>12/15/12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CEF5B88-946F-FC45-B923-F76BC4389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E2F5-B255-2B4B-8F90-144C3B80C1FF}" type="datetimeFigureOut">
              <a:rPr lang="en-US" smtClean="0"/>
              <a:pPr/>
              <a:t>12/15/12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5B88-946F-FC45-B923-F76BC4389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E2F5-B255-2B4B-8F90-144C3B80C1FF}" type="datetimeFigureOut">
              <a:rPr lang="en-US" smtClean="0"/>
              <a:pPr/>
              <a:t>12/15/12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5B88-946F-FC45-B923-F76BC4389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5B88-946F-FC45-B923-F76BC4389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E2F5-B255-2B4B-8F90-144C3B80C1FF}" type="datetimeFigureOut">
              <a:rPr lang="en-US" smtClean="0"/>
              <a:pPr/>
              <a:t>12/15/12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E2F5-B255-2B4B-8F90-144C3B80C1FF}" type="datetimeFigureOut">
              <a:rPr lang="en-US" smtClean="0"/>
              <a:pPr/>
              <a:t>12/15/12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5B88-946F-FC45-B923-F76BC4389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E2F5-B255-2B4B-8F90-144C3B80C1FF}" type="datetimeFigureOut">
              <a:rPr lang="en-US" smtClean="0"/>
              <a:pPr/>
              <a:t>12/15/12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5B88-946F-FC45-B923-F76BC4389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8CE2F5-B255-2B4B-8F90-144C3B80C1FF}" type="datetimeFigureOut">
              <a:rPr lang="en-US" smtClean="0"/>
              <a:pPr/>
              <a:t>12/15/12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EF5B88-946F-FC45-B923-F76BC4389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E2F5-B255-2B4B-8F90-144C3B80C1FF}" type="datetimeFigureOut">
              <a:rPr lang="en-US" smtClean="0"/>
              <a:pPr/>
              <a:t>12/15/12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EF5B88-946F-FC45-B923-F76BC4389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8CE2F5-B255-2B4B-8F90-144C3B80C1FF}" type="datetimeFigureOut">
              <a:rPr lang="en-US" smtClean="0"/>
              <a:pPr/>
              <a:t>12/15/12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CEF5B88-946F-FC45-B923-F76BC4389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do we use the Socratic method?</a:t>
            </a:r>
          </a:p>
          <a:p>
            <a:endParaRPr lang="en-US" sz="3600" dirty="0" smtClean="0"/>
          </a:p>
          <a:p>
            <a:r>
              <a:rPr lang="en-US" sz="3600" dirty="0" smtClean="0"/>
              <a:t>Does the Socratic method challenge or support authority?</a:t>
            </a:r>
            <a:r>
              <a:rPr lang="en-US" sz="3600" dirty="0" smtClean="0"/>
              <a:t> Why?</a:t>
            </a:r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667" y="1270000"/>
            <a:ext cx="4555066" cy="49064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Athens and Sparta fought for control of the Greek peninsula and surrounding colonies </a:t>
            </a:r>
          </a:p>
          <a:p>
            <a:endParaRPr lang="en-US" dirty="0" smtClean="0"/>
          </a:p>
          <a:p>
            <a:r>
              <a:rPr lang="en-US" dirty="0" smtClean="0"/>
              <a:t>Sparta laid siege to the city of Athens </a:t>
            </a:r>
          </a:p>
          <a:p>
            <a:endParaRPr lang="en-US" dirty="0" smtClean="0"/>
          </a:p>
          <a:p>
            <a:r>
              <a:rPr lang="en-US" dirty="0" smtClean="0"/>
              <a:t>Athenians suffered from starvation and Siege</a:t>
            </a:r>
          </a:p>
          <a:p>
            <a:endParaRPr lang="en-US" dirty="0" smtClean="0"/>
          </a:p>
          <a:p>
            <a:r>
              <a:rPr lang="en-US" dirty="0" smtClean="0"/>
              <a:t>Surrendered to Sparta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0933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Peloponnesian War 431- 404 BC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133" y="1270000"/>
            <a:ext cx="4504267" cy="39412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4355592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Sparta set up the rule of the 30 tyrants in Sparta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err="1" smtClean="0"/>
              <a:t>Critias</a:t>
            </a:r>
            <a:r>
              <a:rPr lang="en-US" dirty="0" smtClean="0"/>
              <a:t>, a particularly brutal tyrant, was once a student of Socrates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Democracy Restored a year later</a:t>
            </a:r>
          </a:p>
          <a:p>
            <a:pPr lvl="1"/>
            <a:r>
              <a:rPr lang="en-US" dirty="0" smtClean="0"/>
              <a:t>But every fragile </a:t>
            </a:r>
          </a:p>
          <a:p>
            <a:pPr lvl="1"/>
            <a:r>
              <a:rPr lang="en-US" dirty="0" smtClean="0"/>
              <a:t>Athens would never truly recover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0" y="0"/>
            <a:ext cx="8229600" cy="1219200"/>
          </a:xfrm>
        </p:spPr>
        <p:txBody>
          <a:bodyPr/>
          <a:lstStyle/>
          <a:p>
            <a:r>
              <a:rPr lang="en-US" b="1" dirty="0" smtClean="0"/>
              <a:t>Athens in Crisis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59466"/>
            <a:ext cx="4788408" cy="38003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198" y="152400"/>
            <a:ext cx="10299032" cy="67056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72000"/>
          </a:xfrm>
        </p:spPr>
        <p:txBody>
          <a:bodyPr/>
          <a:lstStyle/>
          <a:p>
            <a:r>
              <a:rPr lang="en-US" dirty="0" smtClean="0"/>
              <a:t>Athens convicted Socrates of impiety and corrupting the youth</a:t>
            </a:r>
          </a:p>
          <a:p>
            <a:r>
              <a:rPr lang="en-US" dirty="0" smtClean="0"/>
              <a:t>Condemned to die by drinking poison (hemlock)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219200"/>
          </a:xfrm>
        </p:spPr>
        <p:txBody>
          <a:bodyPr/>
          <a:lstStyle/>
          <a:p>
            <a:r>
              <a:rPr lang="en-US" dirty="0" smtClean="0"/>
              <a:t>The Trial of Socrates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6943"/>
            <a:ext cx="9144000" cy="71437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08000" y="1981200"/>
            <a:ext cx="8305800" cy="1143000"/>
          </a:xfrm>
        </p:spPr>
        <p:txBody>
          <a:bodyPr/>
          <a:lstStyle/>
          <a:p>
            <a:r>
              <a:rPr lang="en-US" dirty="0" smtClean="0"/>
              <a:t>How can questions help us form our arguments?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08000" y="0"/>
            <a:ext cx="8305800" cy="1981200"/>
          </a:xfrm>
        </p:spPr>
        <p:txBody>
          <a:bodyPr/>
          <a:lstStyle/>
          <a:p>
            <a:r>
              <a:rPr lang="en-US" dirty="0" smtClean="0"/>
              <a:t>The Mock Trial of Socrates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283" y="3051982"/>
            <a:ext cx="3117849" cy="393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4" y="-1062566"/>
            <a:ext cx="13004800" cy="10160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880533" y="1151467"/>
            <a:ext cx="7332133" cy="6350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 will hand back this dossier with your completed work at the end of the trial </a:t>
            </a:r>
          </a:p>
          <a:p>
            <a:r>
              <a:rPr lang="en-US" sz="3200" dirty="0" smtClean="0"/>
              <a:t>Dossier: a file with all your information on the case or person on trial </a:t>
            </a:r>
          </a:p>
          <a:p>
            <a:pPr lvl="1"/>
            <a:r>
              <a:rPr lang="en-US" sz="3000" dirty="0" smtClean="0"/>
              <a:t>Socrates Rap Sheet</a:t>
            </a:r>
          </a:p>
          <a:p>
            <a:pPr lvl="1"/>
            <a:r>
              <a:rPr lang="en-US" sz="3000" dirty="0" smtClean="0"/>
              <a:t>Two Readings</a:t>
            </a:r>
          </a:p>
          <a:p>
            <a:pPr lvl="1"/>
            <a:r>
              <a:rPr lang="en-US" sz="3000" dirty="0" smtClean="0"/>
              <a:t>Each Days Worksheets</a:t>
            </a:r>
          </a:p>
          <a:p>
            <a:pPr lvl="1"/>
            <a:r>
              <a:rPr lang="en-US" sz="3000" dirty="0" smtClean="0"/>
              <a:t>Grading Rubrics</a:t>
            </a:r>
          </a:p>
          <a:p>
            <a:pPr lvl="1">
              <a:buNone/>
            </a:pPr>
            <a:endParaRPr lang="en-US" sz="3000" dirty="0" smtClean="0"/>
          </a:p>
          <a:p>
            <a:r>
              <a:rPr lang="en-US" sz="3200" dirty="0" smtClean="0"/>
              <a:t>Lets Review the Socrates’ Rap Sheet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880533" y="0"/>
            <a:ext cx="8229600" cy="1219200"/>
          </a:xfrm>
        </p:spPr>
        <p:txBody>
          <a:bodyPr/>
          <a:lstStyle/>
          <a:p>
            <a:r>
              <a:rPr lang="en-US" dirty="0" smtClean="0"/>
              <a:t>Your Case Dossier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393701"/>
            <a:ext cx="2365085" cy="2840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333" y="4017434"/>
            <a:ext cx="3149600" cy="257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Socrates </a:t>
            </a:r>
            <a:r>
              <a:rPr lang="en-US" b="1" dirty="0" err="1" smtClean="0"/>
              <a:t>v</a:t>
            </a:r>
            <a:r>
              <a:rPr lang="en-US" b="1" dirty="0" smtClean="0"/>
              <a:t>. Athens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dirty="0" smtClean="0"/>
              <a:t>Justices:</a:t>
            </a:r>
          </a:p>
          <a:p>
            <a:pPr indent="0">
              <a:buNone/>
            </a:pPr>
            <a:r>
              <a:rPr lang="en-US" dirty="0" err="1" smtClean="0"/>
              <a:t>Anh</a:t>
            </a:r>
            <a:r>
              <a:rPr lang="en-US" dirty="0" smtClean="0"/>
              <a:t>, Lila, </a:t>
            </a:r>
            <a:r>
              <a:rPr lang="en-US" dirty="0" err="1" smtClean="0"/>
              <a:t>Moenay</a:t>
            </a:r>
            <a:r>
              <a:rPr lang="en-US" dirty="0" smtClean="0"/>
              <a:t>, Raj 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 smtClean="0"/>
              <a:t>Prosecution Lawyers:</a:t>
            </a:r>
          </a:p>
          <a:p>
            <a:pPr indent="0">
              <a:buNone/>
            </a:pPr>
            <a:r>
              <a:rPr lang="en-US" dirty="0" smtClean="0"/>
              <a:t>Ava, Gina, </a:t>
            </a:r>
            <a:r>
              <a:rPr lang="en-US" dirty="0" err="1" smtClean="0"/>
              <a:t>Tiffanie</a:t>
            </a:r>
            <a:r>
              <a:rPr lang="en-US" dirty="0" smtClean="0"/>
              <a:t>, </a:t>
            </a:r>
            <a:r>
              <a:rPr lang="en-US" dirty="0" err="1" smtClean="0"/>
              <a:t>Natan</a:t>
            </a:r>
            <a:r>
              <a:rPr lang="en-US" dirty="0" smtClean="0"/>
              <a:t>, </a:t>
            </a:r>
            <a:r>
              <a:rPr lang="en-US" dirty="0" err="1" smtClean="0"/>
              <a:t>Ciara</a:t>
            </a:r>
            <a:r>
              <a:rPr lang="en-US" dirty="0" smtClean="0"/>
              <a:t>, 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 smtClean="0"/>
              <a:t>Socrates Lawyers:</a:t>
            </a:r>
          </a:p>
          <a:p>
            <a:pPr indent="0">
              <a:buNone/>
            </a:pPr>
            <a:r>
              <a:rPr lang="en-US" dirty="0" smtClean="0"/>
              <a:t>William, Francesca, Taylor, </a:t>
            </a:r>
            <a:r>
              <a:rPr lang="en-US" dirty="0" err="1" smtClean="0"/>
              <a:t>Zayim</a:t>
            </a:r>
            <a:r>
              <a:rPr lang="en-US" dirty="0" smtClean="0"/>
              <a:t>, Beatriz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dirty="0" smtClean="0"/>
              <a:t>Justices:</a:t>
            </a:r>
          </a:p>
          <a:p>
            <a:pPr indent="0">
              <a:buNone/>
            </a:pPr>
            <a:r>
              <a:rPr lang="en-US" dirty="0" smtClean="0"/>
              <a:t>Albert, Robert, Carter, Chris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 smtClean="0"/>
              <a:t>Prosecution Lawyers:</a:t>
            </a:r>
          </a:p>
          <a:p>
            <a:pPr indent="0">
              <a:buNone/>
            </a:pPr>
            <a:r>
              <a:rPr lang="en-US" dirty="0" smtClean="0"/>
              <a:t>Mei, Amanda, Kimberly, Tania, Alison, 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 smtClean="0"/>
              <a:t>Socrates Lawyers:</a:t>
            </a:r>
          </a:p>
          <a:p>
            <a:pPr indent="0">
              <a:buNone/>
            </a:pPr>
            <a:r>
              <a:rPr lang="en-US" dirty="0" err="1" smtClean="0"/>
              <a:t>Danilee</a:t>
            </a:r>
            <a:r>
              <a:rPr lang="en-US" dirty="0" smtClean="0"/>
              <a:t>, Jennifer, Ahmed, Adel, Lucy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 your group, brainstorm what you need to know to create an argument for the defense/prosecution</a:t>
            </a:r>
          </a:p>
          <a:p>
            <a:r>
              <a:rPr lang="en-US" sz="3200" dirty="0" smtClean="0"/>
              <a:t>If you are the jurors, create questions for what you need to know to decide whether Socrates is guilty or innocent</a:t>
            </a:r>
          </a:p>
          <a:p>
            <a:r>
              <a:rPr lang="en-US" sz="3200" dirty="0" smtClean="0"/>
              <a:t>Write your questions on the giant post-it note paper </a:t>
            </a:r>
          </a:p>
          <a:p>
            <a:r>
              <a:rPr lang="en-US" sz="3200" dirty="0" smtClean="0"/>
              <a:t>Be prepared to present your questions to the class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What questions do we need to ask?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761999"/>
            <a:ext cx="8449733" cy="5825067"/>
          </a:xfrm>
        </p:spPr>
        <p:txBody>
          <a:bodyPr>
            <a:normAutofit/>
          </a:bodyPr>
          <a:lstStyle/>
          <a:p>
            <a:r>
              <a:rPr lang="en-US" dirty="0" smtClean="0"/>
              <a:t>READ THE SUMMARY OF THE APOLOGY</a:t>
            </a:r>
          </a:p>
          <a:p>
            <a:endParaRPr lang="en-US" dirty="0" smtClean="0"/>
          </a:p>
          <a:p>
            <a:r>
              <a:rPr lang="en-US" dirty="0" smtClean="0"/>
              <a:t>You will be graded on thoughtful highlighting and note taking</a:t>
            </a:r>
          </a:p>
          <a:p>
            <a:r>
              <a:rPr lang="en-US" dirty="0" smtClean="0"/>
              <a:t>What is useful highlighting? </a:t>
            </a:r>
          </a:p>
          <a:p>
            <a:pPr lvl="1"/>
            <a:r>
              <a:rPr lang="en-US" dirty="0" smtClean="0"/>
              <a:t>Don’t highlight the whole page, then its useless. Highlight key points in a paragraph</a:t>
            </a:r>
          </a:p>
          <a:p>
            <a:endParaRPr lang="en-US" dirty="0" smtClean="0"/>
          </a:p>
          <a:p>
            <a:r>
              <a:rPr lang="en-US" dirty="0" smtClean="0"/>
              <a:t>What is useful note taking?</a:t>
            </a:r>
          </a:p>
          <a:p>
            <a:pPr lvl="1"/>
            <a:r>
              <a:rPr lang="en-US" dirty="0" smtClean="0"/>
              <a:t>Questions?</a:t>
            </a:r>
          </a:p>
          <a:p>
            <a:pPr lvl="1"/>
            <a:r>
              <a:rPr lang="en-US" dirty="0" smtClean="0"/>
              <a:t>Key arguments</a:t>
            </a:r>
          </a:p>
          <a:p>
            <a:pPr lvl="1"/>
            <a:r>
              <a:rPr lang="en-US" dirty="0" smtClean="0"/>
              <a:t>Note taking is really useful if you want to go back to a long reading and find a specific passage or argument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219200"/>
          </a:xfrm>
        </p:spPr>
        <p:txBody>
          <a:bodyPr/>
          <a:lstStyle/>
          <a:p>
            <a:r>
              <a:rPr lang="en-US" b="1" dirty="0" smtClean="0"/>
              <a:t>FIRST PIECE OF EVIDENCE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1319</TotalTime>
  <Words>402</Words>
  <Application>Microsoft Macintosh PowerPoint</Application>
  <PresentationFormat>On-screen Show (4:3)</PresentationFormat>
  <Paragraphs>69</Paragraphs>
  <Slides>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</vt:lpstr>
      <vt:lpstr>WARM-UP</vt:lpstr>
      <vt:lpstr>The Peloponnesian War 431- 404 BC</vt:lpstr>
      <vt:lpstr>Athens in Crisis</vt:lpstr>
      <vt:lpstr>The Trial of Socrates</vt:lpstr>
      <vt:lpstr>The Mock Trial of Socrates</vt:lpstr>
      <vt:lpstr>Your Case Dossier</vt:lpstr>
      <vt:lpstr>Socrates v. Athens</vt:lpstr>
      <vt:lpstr>What questions do we need to ask?</vt:lpstr>
      <vt:lpstr>FIRST PIECE OF EVIDENCE</vt:lpstr>
    </vt:vector>
  </TitlesOfParts>
  <Company>Student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Mock Trial of Socrates</dc:title>
  <dc:creator>Stefanie Graefe</dc:creator>
  <cp:lastModifiedBy>Stefanie Graefe</cp:lastModifiedBy>
  <cp:revision>9</cp:revision>
  <dcterms:created xsi:type="dcterms:W3CDTF">2012-12-15T17:29:28Z</dcterms:created>
  <dcterms:modified xsi:type="dcterms:W3CDTF">2012-12-15T19:47:32Z</dcterms:modified>
</cp:coreProperties>
</file>