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notesMasterIdLst>
    <p:notesMasterId r:id="rId11"/>
  </p:notesMasterIdLst>
  <p:sldIdLst>
    <p:sldId id="256" r:id="rId2"/>
    <p:sldId id="258" r:id="rId3"/>
    <p:sldId id="257" r:id="rId4"/>
    <p:sldId id="259" r:id="rId5"/>
    <p:sldId id="260" r:id="rId6"/>
    <p:sldId id="261" r:id="rId7"/>
    <p:sldId id="264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4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B3C155-292B-694B-AC7E-74F042967473}" type="datetimeFigureOut">
              <a:rPr lang="en-US" smtClean="0"/>
              <a:pPr/>
              <a:t>12/11/12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B7D350-0C08-9F47-A203-187FECE4C7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</a:t>
            </a:r>
            <a:r>
              <a:rPr lang="en-US" baseline="0" dirty="0" smtClean="0"/>
              <a:t> know many of you already have some idea of these two places before this class. Which picture do you think goes with which city state?</a:t>
            </a:r>
          </a:p>
          <a:p>
            <a:endParaRPr lang="en-US" baseline="0" dirty="0" smtClean="0"/>
          </a:p>
          <a:p>
            <a:r>
              <a:rPr lang="en-US" baseline="0" dirty="0" smtClean="0"/>
              <a:t>Just looking at these pictures: What do you think the Spartans valued compared to the Athenians?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B7D350-0C08-9F47-A203-187FECE4C78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are</a:t>
            </a:r>
            <a:r>
              <a:rPr lang="en-US" baseline="0" dirty="0" smtClean="0"/>
              <a:t> both of these the same?</a:t>
            </a:r>
          </a:p>
          <a:p>
            <a:r>
              <a:rPr lang="en-US" baseline="0" dirty="0" smtClean="0"/>
              <a:t>How are they different?</a:t>
            </a:r>
          </a:p>
          <a:p>
            <a:endParaRPr lang="en-US" baseline="0" dirty="0" smtClean="0"/>
          </a:p>
          <a:p>
            <a:r>
              <a:rPr lang="en-US" baseline="0" dirty="0" smtClean="0"/>
              <a:t>How do they compare to Egyptian Government?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B7D350-0C08-9F47-A203-187FECE4C78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Given</a:t>
            </a:r>
            <a:r>
              <a:rPr lang="en-US" baseline="0" dirty="0" smtClean="0"/>
              <a:t> all that you know about Athens and Sparta where would you rather live? By a show of hands</a:t>
            </a:r>
          </a:p>
          <a:p>
            <a:r>
              <a:rPr lang="en-US" baseline="0" dirty="0" smtClean="0"/>
              <a:t>Brief discussion about choices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B7D350-0C08-9F47-A203-187FECE4C78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32B9-9728-AB49-A35E-BB6FB5201418}" type="datetimeFigureOut">
              <a:rPr lang="en-US" smtClean="0"/>
              <a:pPr/>
              <a:t>12/11/12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C3F061-FB48-3A47-905A-36189C5580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32B9-9728-AB49-A35E-BB6FB5201418}" type="datetimeFigureOut">
              <a:rPr lang="en-US" smtClean="0"/>
              <a:pPr/>
              <a:t>12/11/12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3F061-FB48-3A47-905A-36189C5580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32B9-9728-AB49-A35E-BB6FB5201418}" type="datetimeFigureOut">
              <a:rPr lang="en-US" smtClean="0"/>
              <a:pPr/>
              <a:t>12/11/12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3F061-FB48-3A47-905A-36189C5580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14232B9-9728-AB49-A35E-BB6FB5201418}" type="datetimeFigureOut">
              <a:rPr lang="en-US" smtClean="0"/>
              <a:pPr/>
              <a:t>12/11/12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27C3F061-FB48-3A47-905A-36189C5580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32B9-9728-AB49-A35E-BB6FB5201418}" type="datetimeFigureOut">
              <a:rPr lang="en-US" smtClean="0"/>
              <a:pPr/>
              <a:t>12/11/12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3F061-FB48-3A47-905A-36189C5580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32B9-9728-AB49-A35E-BB6FB5201418}" type="datetimeFigureOut">
              <a:rPr lang="en-US" smtClean="0"/>
              <a:pPr/>
              <a:t>12/11/12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3F061-FB48-3A47-905A-36189C5580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3F061-FB48-3A47-905A-36189C5580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32B9-9728-AB49-A35E-BB6FB5201418}" type="datetimeFigureOut">
              <a:rPr lang="en-US" smtClean="0"/>
              <a:pPr/>
              <a:t>12/11/12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32B9-9728-AB49-A35E-BB6FB5201418}" type="datetimeFigureOut">
              <a:rPr lang="en-US" smtClean="0"/>
              <a:pPr/>
              <a:t>12/11/12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3F061-FB48-3A47-905A-36189C5580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32B9-9728-AB49-A35E-BB6FB5201418}" type="datetimeFigureOut">
              <a:rPr lang="en-US" smtClean="0"/>
              <a:pPr/>
              <a:t>12/11/12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3F061-FB48-3A47-905A-36189C5580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14232B9-9728-AB49-A35E-BB6FB5201418}" type="datetimeFigureOut">
              <a:rPr lang="en-US" smtClean="0"/>
              <a:pPr/>
              <a:t>12/11/12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7C3F061-FB48-3A47-905A-36189C5580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232B9-9728-AB49-A35E-BB6FB5201418}" type="datetimeFigureOut">
              <a:rPr lang="en-US" smtClean="0"/>
              <a:pPr/>
              <a:t>12/11/12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7C3F061-FB48-3A47-905A-36189C5580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14232B9-9728-AB49-A35E-BB6FB5201418}" type="datetimeFigureOut">
              <a:rPr lang="en-US" smtClean="0"/>
              <a:pPr/>
              <a:t>12/11/12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27C3F061-FB48-3A47-905A-36189C5580C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ATHENS AND SPARTA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Ancient Greece Day 3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WARM-UP TODAY!</a:t>
            </a:r>
          </a:p>
          <a:p>
            <a:endParaRPr lang="en-US" dirty="0" smtClean="0"/>
          </a:p>
          <a:p>
            <a:r>
              <a:rPr lang="en-US" dirty="0" smtClean="0"/>
              <a:t>FORM YOUR GROUPS AND SEND SOMEONE TO GET LAPTOPS</a:t>
            </a:r>
          </a:p>
          <a:p>
            <a:endParaRPr lang="en-US" dirty="0" smtClean="0"/>
          </a:p>
          <a:p>
            <a:r>
              <a:rPr lang="en-US" dirty="0" smtClean="0"/>
              <a:t>FINALIZE YOUR PRESENTATION </a:t>
            </a:r>
          </a:p>
          <a:p>
            <a:endParaRPr lang="en-US" dirty="0" smtClean="0"/>
          </a:p>
          <a:p>
            <a:r>
              <a:rPr lang="en-US" dirty="0" smtClean="0"/>
              <a:t>YOU WILL HAVE 15 MINUTES</a:t>
            </a:r>
            <a:br>
              <a:rPr lang="en-US" dirty="0" smtClean="0"/>
            </a:b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565676"/>
            <a:ext cx="8229600" cy="4572000"/>
          </a:xfrm>
        </p:spPr>
        <p:txBody>
          <a:bodyPr/>
          <a:lstStyle/>
          <a:p>
            <a:r>
              <a:rPr lang="en-US" dirty="0" smtClean="0"/>
              <a:t>GROUP 1</a:t>
            </a:r>
          </a:p>
          <a:p>
            <a:r>
              <a:rPr lang="en-US" dirty="0" smtClean="0"/>
              <a:t>GROUP 2 </a:t>
            </a:r>
          </a:p>
          <a:p>
            <a:r>
              <a:rPr lang="en-US" dirty="0" smtClean="0"/>
              <a:t>GROUP 3</a:t>
            </a:r>
          </a:p>
          <a:p>
            <a:r>
              <a:rPr lang="en-US" dirty="0" smtClean="0"/>
              <a:t>GROUP 4</a:t>
            </a:r>
          </a:p>
          <a:p>
            <a:r>
              <a:rPr lang="en-US" dirty="0" smtClean="0"/>
              <a:t>GROUP 5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7953012" cy="2133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Presentation Line-Up (3 minutes each)</a:t>
            </a:r>
            <a:br>
              <a:rPr lang="en-US" dirty="0" smtClean="0"/>
            </a:br>
            <a:r>
              <a:rPr lang="en-US" dirty="0" smtClean="0"/>
              <a:t>*Student Presentations are just as Important as a lecture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-376933"/>
            <a:ext cx="8229600" cy="1219200"/>
          </a:xfrm>
        </p:spPr>
        <p:txBody>
          <a:bodyPr/>
          <a:lstStyle/>
          <a:p>
            <a:pPr algn="ctr"/>
            <a:r>
              <a:rPr lang="en-US" b="1" dirty="0" smtClean="0"/>
              <a:t>ATHENS and SPARTA 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7503" y="842267"/>
            <a:ext cx="5334000" cy="2336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87503" y="3089235"/>
            <a:ext cx="5488492" cy="376876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056081" y="2855901"/>
            <a:ext cx="1879015" cy="64633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b="1" dirty="0" smtClean="0"/>
              <a:t>Versus</a:t>
            </a:r>
            <a:endParaRPr lang="en-US" sz="36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CITY-STATE POPULATION</a:t>
            </a:r>
            <a:endParaRPr lang="en-US" b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51033663"/>
              </p:ext>
            </p:extLst>
          </p:nvPr>
        </p:nvGraphicFramePr>
        <p:xfrm>
          <a:off x="762000" y="2286000"/>
          <a:ext cx="7391400" cy="33527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5700"/>
                <a:gridCol w="3695700"/>
              </a:tblGrid>
              <a:tr h="37694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Athens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/>
                        <a:t>Sparta </a:t>
                      </a:r>
                      <a:endParaRPr lang="en-US" sz="2800" dirty="0"/>
                    </a:p>
                  </a:txBody>
                  <a:tcPr/>
                </a:tc>
              </a:tr>
              <a:tr h="2747251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Approx. 140,000</a:t>
                      </a:r>
                      <a:r>
                        <a:rPr lang="en-US" sz="2000" baseline="0" dirty="0" smtClean="0"/>
                        <a:t> people: </a:t>
                      </a:r>
                    </a:p>
                    <a:p>
                      <a:endParaRPr lang="en-US" sz="2000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000" baseline="0" dirty="0" smtClean="0"/>
                        <a:t>40,000 citizens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000" baseline="0" dirty="0" smtClean="0"/>
                        <a:t>40,000 slaves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000" baseline="0" dirty="0" smtClean="0"/>
                        <a:t>Rest were foreigners </a:t>
                      </a:r>
                    </a:p>
                    <a:p>
                      <a:endParaRPr lang="en-US" sz="2000" baseline="0" dirty="0" smtClean="0"/>
                    </a:p>
                    <a:p>
                      <a:r>
                        <a:rPr lang="en-US" sz="2000" baseline="0" dirty="0" smtClean="0"/>
                        <a:t>Strong navy 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000" baseline="0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Approx.</a:t>
                      </a:r>
                      <a:r>
                        <a:rPr lang="en-US" sz="2000" baseline="0" dirty="0" smtClean="0"/>
                        <a:t> 8,000 men citizens </a:t>
                      </a:r>
                    </a:p>
                    <a:p>
                      <a:endParaRPr lang="en-US" sz="2000" baseline="0" dirty="0" smtClean="0"/>
                    </a:p>
                    <a:p>
                      <a:pPr marL="342900" indent="-342900">
                        <a:buFontTx/>
                        <a:buChar char="-"/>
                      </a:pPr>
                      <a:r>
                        <a:rPr lang="en-US" sz="2000" baseline="0" dirty="0" smtClean="0"/>
                        <a:t>100,000 slaved and semi-enslaved 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US" sz="2000" baseline="0" dirty="0" smtClean="0"/>
                    </a:p>
                    <a:p>
                      <a:endParaRPr lang="en-US" sz="2000" baseline="0" dirty="0" smtClean="0"/>
                    </a:p>
                    <a:p>
                      <a:r>
                        <a:rPr lang="en-US" sz="2000" baseline="0" dirty="0" smtClean="0"/>
                        <a:t>Strong army – best and feared fighters 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GOVERNMENT STRUCTURE</a:t>
            </a:r>
            <a:endParaRPr lang="en-US" b="1" dirty="0"/>
          </a:p>
        </p:txBody>
      </p:sp>
      <p:graphicFrame>
        <p:nvGraphicFramePr>
          <p:cNvPr id="3" name="Content Placeholder 3"/>
          <p:cNvGraphicFramePr>
            <a:graphicFrameLocks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65170262"/>
              </p:ext>
            </p:extLst>
          </p:nvPr>
        </p:nvGraphicFramePr>
        <p:xfrm>
          <a:off x="533400" y="1752600"/>
          <a:ext cx="8077200" cy="45976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  <a:gridCol w="4038600"/>
              </a:tblGrid>
              <a:tr h="32767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Athens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Sparta</a:t>
                      </a:r>
                      <a:r>
                        <a:rPr lang="en-US" sz="2000" baseline="0" dirty="0" smtClean="0"/>
                        <a:t> </a:t>
                      </a:r>
                      <a:endParaRPr lang="en-US" sz="2000" dirty="0"/>
                    </a:p>
                  </a:txBody>
                  <a:tcPr/>
                </a:tc>
              </a:tr>
              <a:tr h="4201459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Main body of government:</a:t>
                      </a:r>
                      <a:r>
                        <a:rPr lang="en-US" sz="2000" baseline="0" dirty="0" smtClean="0"/>
                        <a:t> Assembly / Direct democracy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000" baseline="0" dirty="0" smtClean="0"/>
                        <a:t>Open to all citizens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000" baseline="0" dirty="0" smtClean="0"/>
                        <a:t>Passed laws and made policy decisions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000" baseline="0" dirty="0" smtClean="0"/>
                        <a:t>Everyone attended assembly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000" baseline="0" dirty="0" smtClean="0"/>
                        <a:t>Council of 500 that enforced decisions 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n-US" sz="2000" baseline="0" dirty="0" smtClean="0"/>
                    </a:p>
                    <a:p>
                      <a:pPr marL="0" indent="0">
                        <a:buFontTx/>
                        <a:buNone/>
                      </a:pPr>
                      <a:endParaRPr lang="en-US" sz="2000" baseline="0" dirty="0" smtClean="0"/>
                    </a:p>
                    <a:p>
                      <a:pPr marL="0" indent="0">
                        <a:buFontTx/>
                        <a:buNone/>
                      </a:pPr>
                      <a:endParaRPr lang="en-US" sz="2000" baseline="0" dirty="0" smtClean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000" baseline="0" dirty="0" smtClean="0"/>
                        <a:t>Women not involved in gov’t 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 Classified as an Oligarchy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000" baseline="0" dirty="0" smtClean="0"/>
                        <a:t>Two kings who were in general command of the armies with some religious duties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000" baseline="0" dirty="0" smtClean="0"/>
                        <a:t>Five overseers elected annually ran day to day operations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000" baseline="0" dirty="0" smtClean="0"/>
                        <a:t>Assembly of all males over the age of 30 who could support or veto council’s recommendations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n-US" sz="2000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endParaRPr lang="en-US" sz="2000" baseline="0" dirty="0" smtClean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2000" baseline="0" dirty="0" smtClean="0"/>
                        <a:t>Women were not involved  in gov’t 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SOCIAL STRUCTURE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99794376"/>
              </p:ext>
            </p:extLst>
          </p:nvPr>
        </p:nvGraphicFramePr>
        <p:xfrm>
          <a:off x="381000" y="1719263"/>
          <a:ext cx="8407400" cy="487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3700"/>
                <a:gridCol w="42037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Athens 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Sparta 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Social</a:t>
                      </a:r>
                      <a:r>
                        <a:rPr lang="en-US" sz="2400" baseline="0" dirty="0" smtClean="0"/>
                        <a:t> Structure: </a:t>
                      </a:r>
                    </a:p>
                    <a:p>
                      <a:endParaRPr lang="en-US" sz="2400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400" baseline="0" dirty="0" smtClean="0"/>
                        <a:t>Aristocrats with large estates on top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400" baseline="0" dirty="0" smtClean="0"/>
                        <a:t>Middle ranks = small farmers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400" baseline="0" dirty="0" smtClean="0"/>
                        <a:t>Lowest class = </a:t>
                      </a:r>
                      <a:r>
                        <a:rPr lang="en-US" sz="2400" baseline="0" dirty="0" err="1" smtClean="0"/>
                        <a:t>thetes</a:t>
                      </a:r>
                      <a:r>
                        <a:rPr lang="en-US" sz="2400" baseline="0" dirty="0" smtClean="0"/>
                        <a:t>  (urban craftsmen), </a:t>
                      </a:r>
                      <a:r>
                        <a:rPr lang="en-US" sz="2400" baseline="0" dirty="0" err="1" smtClean="0"/>
                        <a:t>metics</a:t>
                      </a:r>
                      <a:r>
                        <a:rPr lang="en-US" sz="2400" baseline="0" dirty="0" smtClean="0"/>
                        <a:t> (came from outside of the city), slaves (no rights, an owner could kill their slave)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Social Structure: </a:t>
                      </a:r>
                    </a:p>
                    <a:p>
                      <a:endParaRPr lang="en-US" sz="240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400" dirty="0" err="1" smtClean="0"/>
                        <a:t>Spartiates</a:t>
                      </a:r>
                      <a:r>
                        <a:rPr lang="en-US" sz="2400" baseline="0" dirty="0" smtClean="0"/>
                        <a:t> (military professionals who lived in barracks, served in the army &amp; could vote)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400" baseline="0" dirty="0" err="1" smtClean="0"/>
                        <a:t>Perioeci</a:t>
                      </a:r>
                      <a:r>
                        <a:rPr lang="en-US" sz="2400" baseline="0" dirty="0" smtClean="0"/>
                        <a:t> (freemen, including artisans, craftspeople, couldn’t vote or serve in army)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400" baseline="0" dirty="0" smtClean="0"/>
                        <a:t>Helots (serfs – treated like slaves) 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LIFE STYLE AND VALUES</a:t>
            </a:r>
            <a:endParaRPr lang="en-US" b="1" dirty="0"/>
          </a:p>
        </p:txBody>
      </p:sp>
      <p:graphicFrame>
        <p:nvGraphicFramePr>
          <p:cNvPr id="3" name="Content Placeholder 3"/>
          <p:cNvGraphicFramePr>
            <a:graphicFrameLocks/>
          </p:cNvGraphicFramePr>
          <p:nvPr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8414200"/>
              </p:ext>
            </p:extLst>
          </p:nvPr>
        </p:nvGraphicFramePr>
        <p:xfrm>
          <a:off x="381000" y="1719263"/>
          <a:ext cx="8407400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3700"/>
                <a:gridCol w="42037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Athens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Sparta</a:t>
                      </a:r>
                      <a:r>
                        <a:rPr lang="en-US" sz="2400" baseline="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Life style</a:t>
                      </a:r>
                      <a:r>
                        <a:rPr lang="en-US" sz="2400" baseline="0" dirty="0" smtClean="0"/>
                        <a:t> and values: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400" baseline="0" dirty="0" smtClean="0"/>
                        <a:t>Participation in government / Civic duty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400" baseline="0" dirty="0" smtClean="0"/>
                        <a:t>Cultural superiority in Athens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400" baseline="0" dirty="0" smtClean="0"/>
                        <a:t>Valued art, architecture, drama, literature, philosophy, and science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Life style</a:t>
                      </a:r>
                      <a:r>
                        <a:rPr lang="en-US" sz="2400" baseline="0" dirty="0" smtClean="0"/>
                        <a:t> and values: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400" baseline="0" dirty="0" smtClean="0"/>
                        <a:t>Militaristic values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400" baseline="0" dirty="0" smtClean="0"/>
                        <a:t>Children and citizens were raised to be “Spartan”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400" baseline="0" dirty="0" smtClean="0"/>
                        <a:t>Not permitted to own luxury goods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400" baseline="0" dirty="0" smtClean="0"/>
                        <a:t>“Return victorious or die fighting” 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THE ROLE OF WOMEN</a:t>
            </a:r>
            <a:endParaRPr lang="en-US" b="1" dirty="0"/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mc="http://schemas.openxmlformats.org/markup-compatibility/2006" xmlns:mv="urn:schemas-microsoft-com:mac:vml"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39697616"/>
              </p:ext>
            </p:extLst>
          </p:nvPr>
        </p:nvGraphicFramePr>
        <p:xfrm>
          <a:off x="279400" y="1734830"/>
          <a:ext cx="8407400" cy="4681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03700"/>
                <a:gridCol w="4203700"/>
              </a:tblGrid>
              <a:tr h="663218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Athens 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Sparta </a:t>
                      </a:r>
                      <a:endParaRPr lang="en-US" sz="3200" dirty="0"/>
                    </a:p>
                  </a:txBody>
                  <a:tcPr/>
                </a:tc>
              </a:tr>
              <a:tr h="4018319"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400" dirty="0" smtClean="0"/>
                        <a:t>Women</a:t>
                      </a:r>
                      <a:r>
                        <a:rPr lang="en-US" sz="2400" baseline="0" dirty="0" smtClean="0"/>
                        <a:t> were kept at home, no participation in sports or politics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400" baseline="0" dirty="0" smtClean="0"/>
                        <a:t>Wives were considered property of their husbands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400" baseline="0" dirty="0" smtClean="0"/>
                        <a:t>Responsible for domestic arts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400" baseline="0" dirty="0" smtClean="0"/>
                        <a:t>Some women held high posts in rituals or religious ceremonies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400" dirty="0" smtClean="0"/>
                        <a:t>Girls</a:t>
                      </a:r>
                      <a:r>
                        <a:rPr lang="en-US" sz="2400" baseline="0" dirty="0" smtClean="0"/>
                        <a:t> were educated in reading and writing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400" baseline="0" dirty="0" smtClean="0"/>
                        <a:t>Girls could participate in sports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400" baseline="0" dirty="0" smtClean="0"/>
                        <a:t>Goal was for women to produce strong, healthy babies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sz="2400" baseline="0" dirty="0" smtClean="0"/>
                        <a:t>Given a lot of freedom to move around, could own their own property 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aper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er">
      <a:maj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ヒラギノ角ゴ Pro W3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Paper.thmx</Template>
  <TotalTime>133</TotalTime>
  <Words>520</Words>
  <Application>Microsoft Macintosh PowerPoint</Application>
  <PresentationFormat>On-screen Show (4:3)</PresentationFormat>
  <Paragraphs>102</Paragraphs>
  <Slides>9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Paper</vt:lpstr>
      <vt:lpstr>Ancient Greece Day 3</vt:lpstr>
      <vt:lpstr>Warm-up </vt:lpstr>
      <vt:lpstr>Presentation Line-Up (3 minutes each) *Student Presentations are just as Important as a lecture</vt:lpstr>
      <vt:lpstr>ATHENS and SPARTA </vt:lpstr>
      <vt:lpstr>CITY-STATE POPULATION</vt:lpstr>
      <vt:lpstr>GOVERNMENT STRUCTURE</vt:lpstr>
      <vt:lpstr>SOCIAL STRUCTURE</vt:lpstr>
      <vt:lpstr>LIFE STYLE AND VALUES</vt:lpstr>
      <vt:lpstr>THE ROLE OF WOMEN</vt:lpstr>
    </vt:vector>
  </TitlesOfParts>
  <Company>Student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Ancient Greece Day 3</dc:title>
  <dc:creator>Stefanie Graefe</dc:creator>
  <cp:lastModifiedBy>Stefanie Graefe</cp:lastModifiedBy>
  <cp:revision>4</cp:revision>
  <dcterms:created xsi:type="dcterms:W3CDTF">2012-12-11T22:37:13Z</dcterms:created>
  <dcterms:modified xsi:type="dcterms:W3CDTF">2012-12-11T22:48:46Z</dcterms:modified>
</cp:coreProperties>
</file>