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slides/slide13.xml" ContentType="application/vnd.openxmlformats-officedocument.presentationml.slide+xml"/>
  <Override PartName="/ppt/slides/slide14.xml" ContentType="application/vnd.openxmlformats-officedocument.presentationml.slide+xml"/>
  <Override PartName="/ppt/notesSlides/notesSlide6.xml" ContentType="application/vnd.openxmlformats-officedocument.presentationml.notes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Override PartName="/ppt/slides/slide15.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84" r:id="rId1"/>
  </p:sldMasterIdLst>
  <p:notesMasterIdLst>
    <p:notesMasterId r:id="rId21"/>
  </p:notesMasterIdLst>
  <p:sldIdLst>
    <p:sldId id="256" r:id="rId2"/>
    <p:sldId id="257" r:id="rId3"/>
    <p:sldId id="258" r:id="rId4"/>
    <p:sldId id="261" r:id="rId5"/>
    <p:sldId id="273" r:id="rId6"/>
    <p:sldId id="272" r:id="rId7"/>
    <p:sldId id="260" r:id="rId8"/>
    <p:sldId id="259" r:id="rId9"/>
    <p:sldId id="275" r:id="rId10"/>
    <p:sldId id="262" r:id="rId11"/>
    <p:sldId id="263" r:id="rId12"/>
    <p:sldId id="264" r:id="rId13"/>
    <p:sldId id="265" r:id="rId14"/>
    <p:sldId id="266" r:id="rId15"/>
    <p:sldId id="268" r:id="rId16"/>
    <p:sldId id="271" r:id="rId17"/>
    <p:sldId id="274" r:id="rId18"/>
    <p:sldId id="269" r:id="rId19"/>
    <p:sldId id="276"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4603" autoAdjust="0"/>
  </p:normalViewPr>
  <p:slideViewPr>
    <p:cSldViewPr>
      <p:cViewPr varScale="1">
        <p:scale>
          <a:sx n="78" d="100"/>
          <a:sy n="78" d="100"/>
        </p:scale>
        <p:origin x="-984" y="-10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viewProps" Target="viewProps.xml"/><Relationship Id="rId25" Type="http://schemas.openxmlformats.org/officeDocument/2006/relationships/theme" Target="theme/theme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presProps" Target="presProps.xml"/><Relationship Id="rId4" Type="http://schemas.openxmlformats.org/officeDocument/2006/relationships/slide" Target="slides/slide3.xml"/><Relationship Id="rId26" Type="http://schemas.openxmlformats.org/officeDocument/2006/relationships/tableStyles" Target="tableStyles.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slide" Target="slides/slide19.xml"/><Relationship Id="rId22" Type="http://schemas.openxmlformats.org/officeDocument/2006/relationships/printerSettings" Target="printerSettings/printerSettings1.bin"/><Relationship Id="rId21" Type="http://schemas.openxmlformats.org/officeDocument/2006/relationships/notesMaster" Target="notesMasters/notes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90723C-F83B-3A44-B5BC-8420A47D75F7}" type="datetimeFigureOut">
              <a:rPr lang="en-US" smtClean="0"/>
              <a:pPr/>
              <a:t>11/9/12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51DC98-F31D-2B43-A167-7CF3C58B135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p>
          <a:p>
            <a:r>
              <a:rPr lang="en-US" dirty="0" smtClean="0"/>
              <a:t>	-Your</a:t>
            </a:r>
            <a:r>
              <a:rPr lang="en-US" baseline="0" dirty="0" smtClean="0"/>
              <a:t> audience</a:t>
            </a:r>
          </a:p>
          <a:p>
            <a:r>
              <a:rPr lang="en-US" baseline="0" dirty="0" smtClean="0"/>
              <a:t>	-Your role</a:t>
            </a:r>
          </a:p>
          <a:p>
            <a:r>
              <a:rPr lang="en-US" baseline="0" dirty="0" smtClean="0"/>
              <a:t>	-what evidence will be persuasive</a:t>
            </a:r>
          </a:p>
          <a:p>
            <a:endParaRPr lang="en-US" baseline="0" dirty="0" smtClean="0"/>
          </a:p>
          <a:p>
            <a:r>
              <a:rPr lang="en-US" baseline="0" dirty="0" smtClean="0"/>
              <a:t>I realize that if were were really writing a letter at the time you would not cite the names of sources in parenthesis. But this is so you can start to get into the habit of citing for your other projects in this class</a:t>
            </a:r>
          </a:p>
          <a:p>
            <a:endParaRPr lang="en-US" baseline="0" dirty="0" smtClean="0"/>
          </a:p>
        </p:txBody>
      </p:sp>
      <p:sp>
        <p:nvSpPr>
          <p:cNvPr id="4" name="Slide Number Placeholder 3"/>
          <p:cNvSpPr>
            <a:spLocks noGrp="1"/>
          </p:cNvSpPr>
          <p:nvPr>
            <p:ph type="sldNum" sz="quarter" idx="10"/>
          </p:nvPr>
        </p:nvSpPr>
        <p:spPr/>
        <p:txBody>
          <a:bodyPr/>
          <a:lstStyle/>
          <a:p>
            <a:fld id="{7C51DC98-F31D-2B43-A167-7CF3C58B1358}" type="slidenum">
              <a:rPr lang="en-US" smtClean="0"/>
              <a:pPr/>
              <a:t>18</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Forever</a:t>
            </a:r>
            <a:r>
              <a:rPr lang="en-US" baseline="0" dirty="0" smtClean="0"/>
              <a:t> 21? Apple Computers? (no where close to slavery, but are these unethical practices?</a:t>
            </a:r>
          </a:p>
          <a:p>
            <a:endParaRPr lang="en-US" baseline="0" dirty="0" smtClean="0"/>
          </a:p>
        </p:txBody>
      </p:sp>
      <p:sp>
        <p:nvSpPr>
          <p:cNvPr id="4" name="Slide Number Placeholder 3"/>
          <p:cNvSpPr>
            <a:spLocks noGrp="1"/>
          </p:cNvSpPr>
          <p:nvPr>
            <p:ph type="sldNum" sz="quarter" idx="10"/>
          </p:nvPr>
        </p:nvSpPr>
        <p:spPr/>
        <p:txBody>
          <a:bodyPr/>
          <a:lstStyle/>
          <a:p>
            <a:fld id="{7C51DC98-F31D-2B43-A167-7CF3C58B1358}"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Falconbridge</a:t>
            </a:r>
            <a:r>
              <a:rPr lang="en-US" baseline="0" dirty="0" smtClean="0"/>
              <a:t> was homework from the night before. We will review the answers as a class.</a:t>
            </a:r>
          </a:p>
          <a:p>
            <a:r>
              <a:rPr lang="en-US" baseline="0" dirty="0" smtClean="0"/>
              <a:t>-F has a much larger account, but I only showed you the beginning. I wanted you to read about the beginning of the middle passage. It was also a very disturbing account of the horrors</a:t>
            </a:r>
          </a:p>
          <a:p>
            <a:r>
              <a:rPr lang="en-US" baseline="0" dirty="0" smtClean="0"/>
              <a:t>-I asked you the disturbing question, because it is ok that you may have an emotional reaction towards history. We study the struggles of humans </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we just looked at the economic</a:t>
            </a:r>
            <a:r>
              <a:rPr lang="en-US" baseline="0" dirty="0" smtClean="0"/>
              <a:t>s of slavery, we could never understand or truly appreciate the lives of those enslaved. Today we are going to attempt to understand the lives of these people through images and primary source accounts.  </a:t>
            </a:r>
          </a:p>
          <a:p>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Create this Table in your notebooks. I</a:t>
            </a:r>
            <a:r>
              <a:rPr lang="en-US" baseline="0" dirty="0" smtClean="0"/>
              <a:t> would like you to number each picture.  I want you to write decent notes and observations. These notes will help you with your project</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Living quarters</a:t>
            </a:r>
            <a:r>
              <a:rPr lang="en-US" baseline="0" dirty="0" smtClean="0"/>
              <a:t> on a ship</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often all that slaves wore. If they were often left naked, what does that tell you about how the slave traders viewed them?</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Also accounts of sexual abuse</a:t>
            </a:r>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C51DC98-F31D-2B43-A167-7CF3C58B1358}"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8EDF5D17-E9A2-4AF1-A147-9AD0F642AF09}" type="datetimeFigureOut">
              <a:rPr lang="en-US" smtClean="0"/>
              <a:pPr/>
              <a:t>11/9/12</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E2E779B-954E-47D5-B2F1-B6255BA4E958}" type="slidenum">
              <a:rPr lang="en-US" smtClean="0"/>
              <a:pPr/>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DF5D17-E9A2-4AF1-A147-9AD0F642AF09}" type="datetimeFigureOut">
              <a:rPr lang="en-US" smtClean="0"/>
              <a:pPr/>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E779B-954E-47D5-B2F1-B6255BA4E95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F5D17-E9A2-4AF1-A147-9AD0F642AF09}" type="datetimeFigureOut">
              <a:rPr lang="en-US" smtClean="0"/>
              <a:pPr/>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E2E779B-954E-47D5-B2F1-B6255BA4E95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DF5D17-E9A2-4AF1-A147-9AD0F642AF09}" type="datetimeFigureOut">
              <a:rPr lang="en-US" smtClean="0"/>
              <a:pPr/>
              <a:t>11/9/12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2E779B-954E-47D5-B2F1-B6255BA4E958}"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8EDF5D17-E9A2-4AF1-A147-9AD0F642AF09}" type="datetimeFigureOut">
              <a:rPr lang="en-US" smtClean="0"/>
              <a:pPr/>
              <a:t>11/9/12</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E2E779B-954E-47D5-B2F1-B6255BA4E958}" type="slidenum">
              <a:rPr lang="en-US" smtClean="0"/>
              <a:pPr/>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EDF5D17-E9A2-4AF1-A147-9AD0F642AF09}" type="datetimeFigureOut">
              <a:rPr lang="en-US" smtClean="0"/>
              <a:pPr/>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E779B-954E-47D5-B2F1-B6255BA4E958}" type="slidenum">
              <a:rPr lang="en-US" smtClean="0"/>
              <a:pPr/>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EDF5D17-E9A2-4AF1-A147-9AD0F642AF09}" type="datetimeFigureOut">
              <a:rPr lang="en-US" smtClean="0"/>
              <a:pPr/>
              <a:t>11/9/12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2E779B-954E-47D5-B2F1-B6255BA4E958}" type="slidenum">
              <a:rPr lang="en-US" smtClean="0"/>
              <a:pPr/>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EDF5D17-E9A2-4AF1-A147-9AD0F642AF09}" type="datetimeFigureOut">
              <a:rPr lang="en-US" smtClean="0"/>
              <a:pPr/>
              <a:t>11/9/12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2E779B-954E-47D5-B2F1-B6255BA4E958}" type="slidenum">
              <a:rPr lang="en-US" smtClean="0"/>
              <a:pPr/>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8EDF5D17-E9A2-4AF1-A147-9AD0F642AF09}" type="datetimeFigureOut">
              <a:rPr lang="en-US" smtClean="0"/>
              <a:pPr/>
              <a:t>11/9/12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2E779B-954E-47D5-B2F1-B6255BA4E95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5D17-E9A2-4AF1-A147-9AD0F642AF09}" type="datetimeFigureOut">
              <a:rPr lang="en-US" smtClean="0"/>
              <a:pPr/>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E2E779B-954E-47D5-B2F1-B6255BA4E958}" type="slidenum">
              <a:rPr lang="en-US" smtClean="0"/>
              <a:pPr/>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DF5D17-E9A2-4AF1-A147-9AD0F642AF09}" type="datetimeFigureOut">
              <a:rPr lang="en-US" smtClean="0"/>
              <a:pPr/>
              <a:t>11/9/12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2E779B-954E-47D5-B2F1-B6255BA4E958}" type="slidenum">
              <a:rPr lang="en-US" smtClean="0"/>
              <a:pPr/>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8EDF5D17-E9A2-4AF1-A147-9AD0F642AF09}" type="datetimeFigureOut">
              <a:rPr lang="en-US" smtClean="0"/>
              <a:pPr/>
              <a:t>11/9/12</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E2E779B-954E-47D5-B2F1-B6255BA4E95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3"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3"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Slave Trade</a:t>
            </a:r>
            <a:br>
              <a:rPr lang="en-US" dirty="0" smtClean="0"/>
            </a:br>
            <a:r>
              <a:rPr lang="en-US" dirty="0" smtClean="0"/>
              <a:t>The Middle Passage  </a:t>
            </a:r>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659492115"/>
      </p:ext>
    </p:extLst>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304800"/>
            <a:ext cx="8439593" cy="59436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78552990"/>
      </p:ext>
    </p:extLst>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81000" y="152400"/>
            <a:ext cx="8153400" cy="6314523"/>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51386884"/>
      </p:ext>
    </p:extLst>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04799" y="400050"/>
            <a:ext cx="8238945" cy="600075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6353780"/>
      </p:ext>
    </p:extLst>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28600" y="304800"/>
            <a:ext cx="8515226" cy="61722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55320640"/>
      </p:ext>
    </p:extLst>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22515" y="381000"/>
            <a:ext cx="8376793" cy="594360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922232937"/>
      </p:ext>
    </p:extLst>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Branding Iron </a:t>
            </a:r>
            <a:endParaRPr lang="en-US" dirty="0"/>
          </a:p>
        </p:txBody>
      </p:sp>
      <p:pic>
        <p:nvPicPr>
          <p:cNvPr id="4" name="Content Placeholder 3" descr="Screen Clipping"/>
          <p:cNvPicPr>
            <a:picLocks noGrp="1" noChangeAspect="1"/>
          </p:cNvPicPr>
          <p:nvPr>
            <p:ph idx="1"/>
          </p:nvPr>
        </p:nvPicPr>
        <p:blipFill rotWithShape="1">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t="3384" r="1014"/>
          <a:stretch/>
        </p:blipFill>
        <p:spPr>
          <a:xfrm>
            <a:off x="304800" y="1143000"/>
            <a:ext cx="8458200" cy="4717544"/>
          </a:xfrm>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00914300"/>
      </p:ext>
    </p:extLst>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smtClean="0"/>
              <a:t>Slaves Rescued from a British Ship</a:t>
            </a:r>
            <a:endParaRPr lang="en-US" dirty="0"/>
          </a:p>
        </p:txBody>
      </p:sp>
      <p:pic>
        <p:nvPicPr>
          <p:cNvPr id="4" name="Picture 3"/>
          <p:cNvPicPr>
            <a:picLocks noChangeAspect="1"/>
          </p:cNvPicPr>
          <p:nvPr/>
        </p:nvPicPr>
        <p:blipFill>
          <a:blip r:embed="rId2"/>
          <a:stretch>
            <a:fillRect/>
          </a:stretch>
        </p:blipFill>
        <p:spPr>
          <a:xfrm>
            <a:off x="457200" y="1501419"/>
            <a:ext cx="8356600" cy="53565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p:txBody>
          <a:bodyPr/>
          <a:lstStyle/>
          <a:p>
            <a:endParaRPr lang="en-US" dirty="0"/>
          </a:p>
        </p:txBody>
      </p:sp>
      <p:pic>
        <p:nvPicPr>
          <p:cNvPr id="4" name="Picture 3"/>
          <p:cNvPicPr>
            <a:picLocks noChangeAspect="1"/>
          </p:cNvPicPr>
          <p:nvPr/>
        </p:nvPicPr>
        <p:blipFill>
          <a:blip r:embed="rId2"/>
          <a:stretch>
            <a:fillRect/>
          </a:stretch>
        </p:blipFill>
        <p:spPr>
          <a:xfrm>
            <a:off x="1371600" y="1295400"/>
            <a:ext cx="6248400" cy="608233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719070"/>
            <a:ext cx="8534401" cy="4834129"/>
          </a:xfrm>
        </p:spPr>
        <p:txBody>
          <a:bodyPr>
            <a:normAutofit lnSpcReduction="10000"/>
          </a:bodyPr>
          <a:lstStyle/>
          <a:p>
            <a:pPr>
              <a:buNone/>
            </a:pPr>
            <a:r>
              <a:rPr lang="en-US" dirty="0" smtClean="0"/>
              <a:t>Read </a:t>
            </a:r>
            <a:r>
              <a:rPr lang="en-US" b="1" dirty="0" err="1" smtClean="0"/>
              <a:t>Olaudah</a:t>
            </a:r>
            <a:r>
              <a:rPr lang="en-US" b="1" dirty="0" smtClean="0"/>
              <a:t> </a:t>
            </a:r>
            <a:r>
              <a:rPr lang="en-US" b="1" dirty="0" err="1" smtClean="0"/>
              <a:t>Equiano’s</a:t>
            </a:r>
            <a:r>
              <a:rPr lang="en-US" b="1" dirty="0" smtClean="0"/>
              <a:t> account of the Middle Passage</a:t>
            </a:r>
          </a:p>
          <a:p>
            <a:pPr indent="0">
              <a:buNone/>
            </a:pPr>
            <a:endParaRPr lang="en-US" b="1" dirty="0" smtClean="0"/>
          </a:p>
          <a:p>
            <a:pPr indent="0">
              <a:buNone/>
            </a:pPr>
            <a:r>
              <a:rPr lang="en-US" b="1" dirty="0" smtClean="0"/>
              <a:t>Letter of Protest (2 Pages)</a:t>
            </a:r>
            <a:endParaRPr lang="en-US" dirty="0" smtClean="0"/>
          </a:p>
          <a:p>
            <a:pPr indent="0">
              <a:buNone/>
            </a:pPr>
            <a:r>
              <a:rPr lang="en-US" dirty="0" smtClean="0"/>
              <a:t>Write a letter to the King of Portugal or </a:t>
            </a:r>
            <a:r>
              <a:rPr lang="en-US" dirty="0" err="1" smtClean="0"/>
              <a:t>Spai</a:t>
            </a:r>
            <a:r>
              <a:rPr lang="en-US" dirty="0" smtClean="0"/>
              <a:t> </a:t>
            </a:r>
            <a:r>
              <a:rPr lang="en-US" dirty="0" err="1" smtClean="0"/>
              <a:t>nand</a:t>
            </a:r>
            <a:r>
              <a:rPr lang="en-US" dirty="0" smtClean="0"/>
              <a:t> </a:t>
            </a:r>
            <a:r>
              <a:rPr lang="en-US" dirty="0" smtClean="0"/>
              <a:t>ask these rulers to abolish the Atlantic slave trade, citing specific reasons and describing the horrors of such a voyage. </a:t>
            </a:r>
          </a:p>
          <a:p>
            <a:pPr indent="0">
              <a:buNone/>
            </a:pPr>
            <a:r>
              <a:rPr lang="en-US" dirty="0" smtClean="0"/>
              <a:t>Consider who you will be in the letter (former slave trader, former slave, just an observer)</a:t>
            </a:r>
          </a:p>
          <a:p>
            <a:pPr>
              <a:buNone/>
            </a:pPr>
            <a:endParaRPr lang="en-US" dirty="0" smtClean="0"/>
          </a:p>
          <a:p>
            <a:pPr>
              <a:buNone/>
            </a:pPr>
            <a:r>
              <a:rPr lang="en-US" dirty="0" smtClean="0"/>
              <a:t>Use Specific Sources that we used in class. Either quote or describe</a:t>
            </a:r>
          </a:p>
          <a:p>
            <a:pPr>
              <a:buNone/>
            </a:pPr>
            <a:r>
              <a:rPr lang="en-US" dirty="0" smtClean="0"/>
              <a:t>	-Falconbridge’s Account</a:t>
            </a:r>
          </a:p>
          <a:p>
            <a:pPr>
              <a:buNone/>
            </a:pPr>
            <a:r>
              <a:rPr lang="en-US" dirty="0" smtClean="0"/>
              <a:t>	-Middle Passage Images</a:t>
            </a:r>
          </a:p>
          <a:p>
            <a:pPr>
              <a:buNone/>
            </a:pPr>
            <a:r>
              <a:rPr lang="en-US" dirty="0" smtClean="0"/>
              <a:t>	-</a:t>
            </a:r>
            <a:r>
              <a:rPr lang="en-US" dirty="0" err="1" smtClean="0"/>
              <a:t>Equiano’s</a:t>
            </a:r>
            <a:r>
              <a:rPr lang="en-US" dirty="0" smtClean="0"/>
              <a:t> Account</a:t>
            </a:r>
            <a:endParaRPr lang="en-US" dirty="0" smtClean="0"/>
          </a:p>
          <a:p>
            <a:pPr>
              <a:buNone/>
            </a:pPr>
            <a:endParaRPr lang="en-US" dirty="0" smtClean="0"/>
          </a:p>
          <a:p>
            <a:pPr indent="0">
              <a:buNone/>
            </a:pPr>
            <a:endParaRPr lang="en-US" dirty="0" smtClean="0"/>
          </a:p>
        </p:txBody>
      </p:sp>
      <p:sp>
        <p:nvSpPr>
          <p:cNvPr id="2" name="Title 1"/>
          <p:cNvSpPr>
            <a:spLocks noGrp="1"/>
          </p:cNvSpPr>
          <p:nvPr>
            <p:ph type="title"/>
          </p:nvPr>
        </p:nvSpPr>
        <p:spPr/>
        <p:txBody>
          <a:bodyPr/>
          <a:lstStyle/>
          <a:p>
            <a:r>
              <a:rPr lang="en-US" dirty="0" smtClean="0"/>
              <a:t>Letter of Protest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b="1" dirty="0" smtClean="0"/>
              <a:t>CITE!!! After you </a:t>
            </a:r>
            <a:r>
              <a:rPr lang="en-US" b="1" dirty="0" smtClean="0"/>
              <a:t>put in a </a:t>
            </a:r>
            <a:r>
              <a:rPr lang="en-US" b="1" dirty="0" smtClean="0"/>
              <a:t>fact or a quote,</a:t>
            </a:r>
            <a:r>
              <a:rPr lang="en-US" b="1" dirty="0" smtClean="0"/>
              <a:t> </a:t>
            </a:r>
            <a:r>
              <a:rPr lang="en-US" b="1" smtClean="0"/>
              <a:t>add a citation </a:t>
            </a:r>
            <a:r>
              <a:rPr lang="en-US" b="1" dirty="0" smtClean="0"/>
              <a:t>in Parenthesis. </a:t>
            </a:r>
            <a:endParaRPr lang="en-US" dirty="0" smtClean="0"/>
          </a:p>
          <a:p>
            <a:pPr>
              <a:buNone/>
            </a:pPr>
            <a:endParaRPr lang="en-US" dirty="0" smtClean="0"/>
          </a:p>
          <a:p>
            <a:r>
              <a:rPr lang="en-US" sz="3200" b="1" dirty="0" smtClean="0"/>
              <a:t>Quote: </a:t>
            </a:r>
            <a:r>
              <a:rPr lang="en-US" dirty="0" smtClean="0"/>
              <a:t>When you directly lift someone else’s words and put them in your own paper</a:t>
            </a:r>
          </a:p>
          <a:p>
            <a:r>
              <a:rPr lang="en-US" dirty="0" smtClean="0"/>
              <a:t>Example) “ Slave traders access humans like they are horses” (Falconbridge)</a:t>
            </a:r>
            <a:endParaRPr lang="en-US" dirty="0" smtClean="0"/>
          </a:p>
          <a:p>
            <a:pPr>
              <a:buNone/>
            </a:pPr>
            <a:endParaRPr lang="en-US" dirty="0" smtClean="0"/>
          </a:p>
          <a:p>
            <a:r>
              <a:rPr lang="en-US" sz="3200" b="1" dirty="0" smtClean="0"/>
              <a:t>Paraphrase: </a:t>
            </a:r>
            <a:r>
              <a:rPr lang="en-US" dirty="0" smtClean="0"/>
              <a:t>When rewrite someone else’s ideas in your own </a:t>
            </a:r>
            <a:r>
              <a:rPr lang="en-US" dirty="0" smtClean="0"/>
              <a:t>words</a:t>
            </a:r>
            <a:endParaRPr lang="en-US" dirty="0" smtClean="0"/>
          </a:p>
          <a:p>
            <a:r>
              <a:rPr lang="en-US" dirty="0" smtClean="0"/>
              <a:t>Example</a:t>
            </a:r>
            <a:r>
              <a:rPr lang="en-US" dirty="0" smtClean="0"/>
              <a:t>) The slaves were analyzed by the slave traders, just like horses (Falconbridge)</a:t>
            </a:r>
          </a:p>
          <a:p>
            <a:endParaRPr lang="en-US" dirty="0"/>
          </a:p>
        </p:txBody>
      </p:sp>
      <p:sp>
        <p:nvSpPr>
          <p:cNvPr id="3" name="Title 2"/>
          <p:cNvSpPr>
            <a:spLocks noGrp="1"/>
          </p:cNvSpPr>
          <p:nvPr>
            <p:ph type="title"/>
          </p:nvPr>
        </p:nvSpPr>
        <p:spPr>
          <a:xfrm>
            <a:off x="381000" y="457200"/>
            <a:ext cx="8381260" cy="1054394"/>
          </a:xfrm>
        </p:spPr>
        <p:txBody>
          <a:bodyPr/>
          <a:lstStyle/>
          <a:p>
            <a:r>
              <a:rPr lang="en-US" dirty="0" smtClean="0"/>
              <a:t>Proper Citation</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US" dirty="0" smtClean="0"/>
              <a:t>Warm-Up</a:t>
            </a:r>
            <a:endParaRPr lang="en-US" dirty="0"/>
          </a:p>
        </p:txBody>
      </p:sp>
      <p:sp>
        <p:nvSpPr>
          <p:cNvPr id="3" name="Title 2"/>
          <p:cNvSpPr>
            <a:spLocks noGrp="1"/>
          </p:cNvSpPr>
          <p:nvPr>
            <p:ph type="title"/>
          </p:nvPr>
        </p:nvSpPr>
        <p:spPr/>
        <p:txBody>
          <a:bodyPr/>
          <a:lstStyle/>
          <a:p>
            <a:pPr algn="l"/>
            <a:r>
              <a:rPr lang="en-US" sz="3200" dirty="0" smtClean="0"/>
              <a:t>What are the disadvantages of looking at history through an economic lens?</a:t>
            </a:r>
            <a:br>
              <a:rPr lang="en-US" sz="3200" dirty="0" smtClean="0"/>
            </a:br>
            <a:r>
              <a:rPr lang="en-US" sz="3200" dirty="0" smtClean="0"/>
              <a:t/>
            </a:r>
            <a:br>
              <a:rPr lang="en-US" sz="3200" dirty="0" smtClean="0"/>
            </a:br>
            <a:r>
              <a:rPr lang="en-US" sz="3200" dirty="0" smtClean="0"/>
              <a:t>What do we focus on?</a:t>
            </a:r>
            <a:br>
              <a:rPr lang="en-US" sz="3200" dirty="0" smtClean="0"/>
            </a:br>
            <a:r>
              <a:rPr lang="en-US" sz="3200" dirty="0" smtClean="0"/>
              <a:t>Who do we forget?</a:t>
            </a:r>
            <a:br>
              <a:rPr lang="en-US" sz="3200" dirty="0" smtClean="0"/>
            </a:br>
            <a:endParaRPr lang="en-US" sz="32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dirty="0" smtClean="0"/>
              <a:t>Enduring Understanding</a:t>
            </a:r>
            <a:endParaRPr lang="en-US" dirty="0"/>
          </a:p>
        </p:txBody>
      </p:sp>
      <p:sp>
        <p:nvSpPr>
          <p:cNvPr id="3" name="Title 2"/>
          <p:cNvSpPr>
            <a:spLocks noGrp="1"/>
          </p:cNvSpPr>
          <p:nvPr>
            <p:ph type="title"/>
          </p:nvPr>
        </p:nvSpPr>
        <p:spPr/>
        <p:txBody>
          <a:bodyPr/>
          <a:lstStyle/>
          <a:p>
            <a:r>
              <a:rPr lang="en-US" dirty="0" smtClean="0"/>
              <a:t>To Understand an Event in history we must look at that event through multiple lenses including Economic, Cultural, Political and Critical.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6934200" y="2895600"/>
            <a:ext cx="2209800" cy="1755923"/>
          </a:xfrm>
        </p:spPr>
        <p:txBody>
          <a:bodyPr/>
          <a:lstStyle/>
          <a:p>
            <a:r>
              <a:rPr lang="en-US" dirty="0" smtClean="0"/>
              <a:t>History helping us understand today’s world</a:t>
            </a:r>
            <a:endParaRPr lang="en-US" dirty="0"/>
          </a:p>
        </p:txBody>
      </p:sp>
      <p:sp>
        <p:nvSpPr>
          <p:cNvPr id="3" name="Title 2"/>
          <p:cNvSpPr>
            <a:spLocks noGrp="1"/>
          </p:cNvSpPr>
          <p:nvPr>
            <p:ph type="title"/>
          </p:nvPr>
        </p:nvSpPr>
        <p:spPr>
          <a:xfrm>
            <a:off x="0" y="2819400"/>
            <a:ext cx="6858000" cy="1718797"/>
          </a:xfrm>
        </p:spPr>
        <p:txBody>
          <a:bodyPr/>
          <a:lstStyle/>
          <a:p>
            <a:r>
              <a:rPr lang="en-US" dirty="0" smtClean="0"/>
              <a:t>The middle passage demonstrates how humans justify inhumane and Questionable practices for economic reasons. Does this happen today? </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A stage of the the Tran-Atlantic (triangular) trade. The journey of African slaves from Africa to the new world (both the US </a:t>
            </a:r>
            <a:r>
              <a:rPr lang="en-US" sz="3600" dirty="0" smtClean="0"/>
              <a:t>and</a:t>
            </a:r>
            <a:r>
              <a:rPr lang="en-US" sz="3600" dirty="0" smtClean="0"/>
              <a:t> Latin</a:t>
            </a:r>
            <a:r>
              <a:rPr lang="en-US" sz="3600" dirty="0" smtClean="0"/>
              <a:t> </a:t>
            </a:r>
            <a:r>
              <a:rPr lang="en-US" sz="3600" dirty="0" smtClean="0"/>
              <a:t>America)</a:t>
            </a:r>
            <a:endParaRPr lang="en-US" sz="3600" dirty="0"/>
          </a:p>
        </p:txBody>
      </p:sp>
      <p:sp>
        <p:nvSpPr>
          <p:cNvPr id="3" name="Title 2"/>
          <p:cNvSpPr>
            <a:spLocks noGrp="1"/>
          </p:cNvSpPr>
          <p:nvPr>
            <p:ph type="title"/>
          </p:nvPr>
        </p:nvSpPr>
        <p:spPr/>
        <p:txBody>
          <a:bodyPr/>
          <a:lstStyle/>
          <a:p>
            <a:r>
              <a:rPr lang="en-US" dirty="0" smtClean="0"/>
              <a:t>The Middle Passage</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smtClean="0"/>
              <a:t>How do the Europeans evaluate the slaves?</a:t>
            </a:r>
          </a:p>
          <a:p>
            <a:r>
              <a:rPr lang="en-US" sz="3600" dirty="0" smtClean="0"/>
              <a:t>Describe how the Europeans transport slaves</a:t>
            </a:r>
          </a:p>
          <a:p>
            <a:r>
              <a:rPr lang="en-US" sz="3600" dirty="0" smtClean="0"/>
              <a:t>One part of the account that is disturbing to you </a:t>
            </a:r>
          </a:p>
        </p:txBody>
      </p:sp>
      <p:sp>
        <p:nvSpPr>
          <p:cNvPr id="3" name="Title 2"/>
          <p:cNvSpPr>
            <a:spLocks noGrp="1"/>
          </p:cNvSpPr>
          <p:nvPr>
            <p:ph type="title"/>
          </p:nvPr>
        </p:nvSpPr>
        <p:spPr/>
        <p:txBody>
          <a:bodyPr/>
          <a:lstStyle/>
          <a:p>
            <a:r>
              <a:rPr lang="en-US" dirty="0" err="1" smtClean="0"/>
              <a:t>FalconBridge’s</a:t>
            </a:r>
            <a:r>
              <a:rPr lang="en-US" dirty="0" smtClean="0"/>
              <a:t> Account</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763001" cy="5138929"/>
          </a:xfrm>
        </p:spPr>
        <p:txBody>
          <a:bodyPr>
            <a:normAutofit fontScale="85000" lnSpcReduction="20000"/>
          </a:bodyPr>
          <a:lstStyle/>
          <a:p>
            <a:r>
              <a:rPr lang="en-US" sz="4400" dirty="0" smtClean="0"/>
              <a:t>By 1810,</a:t>
            </a:r>
          </a:p>
          <a:p>
            <a:pPr lvl="1"/>
            <a:r>
              <a:rPr lang="en-US" sz="4400" dirty="0" smtClean="0"/>
              <a:t>10 Million Africans put onto slave ships</a:t>
            </a:r>
          </a:p>
          <a:p>
            <a:pPr lvl="1"/>
            <a:r>
              <a:rPr lang="en-US" sz="4400" dirty="0" smtClean="0"/>
              <a:t>2 Million enslaved Africans died on the Middle Passage</a:t>
            </a:r>
          </a:p>
          <a:p>
            <a:pPr lvl="1"/>
            <a:r>
              <a:rPr lang="en-US" sz="4400" dirty="0" smtClean="0"/>
              <a:t>Middle Passage: The voyage that brought enslaved Africans to the West Indies and later to the colonies of North America. </a:t>
            </a:r>
            <a:br>
              <a:rPr lang="en-US" sz="4400" dirty="0" smtClean="0"/>
            </a:br>
            <a:endParaRPr lang="en-US" sz="4400" dirty="0" smtClean="0"/>
          </a:p>
          <a:p>
            <a:pPr lvl="1"/>
            <a:endParaRPr lang="en-US" dirty="0" smtClean="0"/>
          </a:p>
          <a:p>
            <a:pPr lvl="1"/>
            <a:endParaRPr lang="en-US" dirty="0" smtClean="0"/>
          </a:p>
          <a:p>
            <a:pPr lvl="1"/>
            <a:endParaRPr lang="en-US" dirty="0" smtClean="0"/>
          </a:p>
          <a:p>
            <a:pPr lvl="1">
              <a:buNone/>
            </a:pPr>
            <a:endParaRPr lang="en-US" dirty="0" smtClean="0"/>
          </a:p>
        </p:txBody>
      </p:sp>
      <p:sp>
        <p:nvSpPr>
          <p:cNvPr id="3" name="Title 2"/>
          <p:cNvSpPr>
            <a:spLocks noGrp="1"/>
          </p:cNvSpPr>
          <p:nvPr>
            <p:ph type="title"/>
          </p:nvPr>
        </p:nvSpPr>
        <p:spPr/>
        <p:txBody>
          <a:bodyPr/>
          <a:lstStyle/>
          <a:p>
            <a:r>
              <a:rPr lang="en-US" dirty="0" smtClean="0"/>
              <a:t>The Middle Passage</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Middle Passages Images</a:t>
            </a:r>
            <a:endParaRPr lang="en-US" dirty="0"/>
          </a:p>
        </p:txBody>
      </p:sp>
      <p:graphicFrame>
        <p:nvGraphicFramePr>
          <p:cNvPr id="4" name="Content Placeholder 3"/>
          <p:cNvGraphicFramePr>
            <a:graphicFrameLocks noGrp="1"/>
          </p:cNvGraphicFramePr>
          <p:nvPr>
            <p:ph idx="1"/>
            <p:extLst>
              <p:ext uri="{D42A27DB-BD31-4B8C-83A1-F6EECF244321}">
                <p14:mod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896594612"/>
              </p:ext>
            </p:extLst>
          </p:nvPr>
        </p:nvGraphicFramePr>
        <p:xfrm>
          <a:off x="304800" y="1600200"/>
          <a:ext cx="8534400" cy="5029200"/>
        </p:xfrm>
        <a:graphic>
          <a:graphicData uri="http://schemas.openxmlformats.org/drawingml/2006/table">
            <a:tbl>
              <a:tblPr firstRow="1" bandRow="1">
                <a:tableStyleId>{5C22544A-7EE6-4342-B048-85BDC9FD1C3A}</a:tableStyleId>
              </a:tblPr>
              <a:tblGrid>
                <a:gridCol w="4267200"/>
                <a:gridCol w="4267200"/>
              </a:tblGrid>
              <a:tr h="707571">
                <a:tc>
                  <a:txBody>
                    <a:bodyPr/>
                    <a:lstStyle/>
                    <a:p>
                      <a:pPr algn="ctr"/>
                      <a:r>
                        <a:rPr lang="en-US" dirty="0" smtClean="0"/>
                        <a:t>Image </a:t>
                      </a:r>
                      <a:endParaRPr lang="en-US" dirty="0"/>
                    </a:p>
                  </a:txBody>
                  <a:tcPr/>
                </a:tc>
                <a:tc>
                  <a:txBody>
                    <a:bodyPr/>
                    <a:lstStyle/>
                    <a:p>
                      <a:pPr algn="ctr"/>
                      <a:r>
                        <a:rPr lang="en-US" dirty="0" smtClean="0"/>
                        <a:t>Inferences</a:t>
                      </a:r>
                      <a:r>
                        <a:rPr lang="en-US" baseline="0" dirty="0" smtClean="0"/>
                        <a:t> about the Middle Passage </a:t>
                      </a:r>
                      <a:endParaRPr lang="en-US" dirty="0"/>
                    </a:p>
                  </a:txBody>
                  <a:tcPr/>
                </a:tc>
              </a:tr>
              <a:tr h="707571">
                <a:tc>
                  <a:txBody>
                    <a:bodyPr/>
                    <a:lstStyle/>
                    <a:p>
                      <a:endParaRPr lang="en-US"/>
                    </a:p>
                  </a:txBody>
                  <a:tcPr/>
                </a:tc>
                <a:tc>
                  <a:txBody>
                    <a:bodyPr/>
                    <a:lstStyle/>
                    <a:p>
                      <a:endParaRPr lang="en-US" dirty="0"/>
                    </a:p>
                  </a:txBody>
                  <a:tcPr/>
                </a:tc>
              </a:tr>
              <a:tr h="707571">
                <a:tc>
                  <a:txBody>
                    <a:bodyPr/>
                    <a:lstStyle/>
                    <a:p>
                      <a:endParaRPr lang="en-US"/>
                    </a:p>
                  </a:txBody>
                  <a:tcPr/>
                </a:tc>
                <a:tc>
                  <a:txBody>
                    <a:bodyPr/>
                    <a:lstStyle/>
                    <a:p>
                      <a:endParaRPr lang="en-US" dirty="0"/>
                    </a:p>
                  </a:txBody>
                  <a:tcPr/>
                </a:tc>
              </a:tr>
              <a:tr h="707571">
                <a:tc>
                  <a:txBody>
                    <a:bodyPr/>
                    <a:lstStyle/>
                    <a:p>
                      <a:endParaRPr lang="en-US"/>
                    </a:p>
                  </a:txBody>
                  <a:tcPr/>
                </a:tc>
                <a:tc>
                  <a:txBody>
                    <a:bodyPr/>
                    <a:lstStyle/>
                    <a:p>
                      <a:endParaRPr lang="en-US"/>
                    </a:p>
                  </a:txBody>
                  <a:tcPr/>
                </a:tc>
              </a:tr>
              <a:tr h="707571">
                <a:tc>
                  <a:txBody>
                    <a:bodyPr/>
                    <a:lstStyle/>
                    <a:p>
                      <a:endParaRPr lang="en-US"/>
                    </a:p>
                  </a:txBody>
                  <a:tcPr/>
                </a:tc>
                <a:tc>
                  <a:txBody>
                    <a:bodyPr/>
                    <a:lstStyle/>
                    <a:p>
                      <a:endParaRPr lang="en-US" dirty="0"/>
                    </a:p>
                  </a:txBody>
                  <a:tcPr/>
                </a:tc>
              </a:tr>
              <a:tr h="707571">
                <a:tc>
                  <a:txBody>
                    <a:bodyPr/>
                    <a:lstStyle/>
                    <a:p>
                      <a:endParaRPr lang="en-US"/>
                    </a:p>
                  </a:txBody>
                  <a:tcPr/>
                </a:tc>
                <a:tc>
                  <a:txBody>
                    <a:bodyPr/>
                    <a:lstStyle/>
                    <a:p>
                      <a:endParaRPr lang="en-US" dirty="0"/>
                    </a:p>
                  </a:txBody>
                  <a:tcPr/>
                </a:tc>
              </a:tr>
              <a:tr h="783774">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304800"/>
            <a:ext cx="9184046" cy="655320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Grid</Template>
  <TotalTime>361</TotalTime>
  <Words>680</Words>
  <Application>Microsoft Macintosh PowerPoint</Application>
  <PresentationFormat>On-screen Show (4:3)</PresentationFormat>
  <Paragraphs>70</Paragraphs>
  <Slides>19</Slides>
  <Notes>11</Notes>
  <HiddenSlides>0</HiddenSlides>
  <MMClips>0</MMClips>
  <ScaleCrop>false</ScaleCrop>
  <HeadingPairs>
    <vt:vector size="4" baseType="variant">
      <vt:variant>
        <vt:lpstr>Design Template</vt:lpstr>
      </vt:variant>
      <vt:variant>
        <vt:i4>1</vt:i4>
      </vt:variant>
      <vt:variant>
        <vt:lpstr>Slide Titles</vt:lpstr>
      </vt:variant>
      <vt:variant>
        <vt:i4>19</vt:i4>
      </vt:variant>
    </vt:vector>
  </HeadingPairs>
  <TitlesOfParts>
    <vt:vector size="20" baseType="lpstr">
      <vt:lpstr>Grid</vt:lpstr>
      <vt:lpstr>Slave Trade The Middle Passage  </vt:lpstr>
      <vt:lpstr>What are the disadvantages of looking at history through an economic lens?  What do we focus on? Who do we forget? </vt:lpstr>
      <vt:lpstr>To Understand an Event in history we must look at that event through multiple lenses including Economic, Cultural, Political and Critical. </vt:lpstr>
      <vt:lpstr>The middle passage demonstrates how humans justify inhumane and Questionable practices for economic reasons. Does this happen today? </vt:lpstr>
      <vt:lpstr>The Middle Passage</vt:lpstr>
      <vt:lpstr>FalconBridge’s Account</vt:lpstr>
      <vt:lpstr>The Middle Passage</vt:lpstr>
      <vt:lpstr>Middle Passages Images</vt:lpstr>
      <vt:lpstr>Slide 9</vt:lpstr>
      <vt:lpstr>Slide 10</vt:lpstr>
      <vt:lpstr>Slide 11</vt:lpstr>
      <vt:lpstr>Slide 12</vt:lpstr>
      <vt:lpstr>Slide 13</vt:lpstr>
      <vt:lpstr>Slide 14</vt:lpstr>
      <vt:lpstr>Branding Iron </vt:lpstr>
      <vt:lpstr>Slaves Rescued from a British Ship</vt:lpstr>
      <vt:lpstr>Slide 17</vt:lpstr>
      <vt:lpstr>Letter of Protest</vt:lpstr>
      <vt:lpstr>Proper Citation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Slave Trade – Intro </dc:title>
  <dc:creator>Aruna Arjunan</dc:creator>
  <cp:lastModifiedBy>Stefanie Graefe</cp:lastModifiedBy>
  <cp:revision>12</cp:revision>
  <dcterms:created xsi:type="dcterms:W3CDTF">2012-11-09T16:35:55Z</dcterms:created>
  <dcterms:modified xsi:type="dcterms:W3CDTF">2012-11-09T17:05:40Z</dcterms:modified>
</cp:coreProperties>
</file>